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Events</c:v>
                </c:pt>
              </c:strCache>
            </c:strRef>
          </c:tx>
          <c:spPr>
            <a:solidFill>
              <a:srgbClr val="3266A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3266A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DCAA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4B8A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24B4A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AC775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EF9F27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85B7EB"/>
              </a:solidFill>
              <a:effectLst/>
            </c:spPr>
          </c:dPt>
          <c:dPt>
            <c:idx val="7"/>
            <c:invertIfNegative val="0"/>
            <c:bubble3D val="0"/>
            <c:spPr>
              <a:solidFill>
                <a:srgbClr val="D85A30"/>
              </a:solidFill>
              <a:effectLst/>
            </c:spPr>
          </c:dPt>
          <c:cat>
            <c:multiLvlStrRef>
              <c:f>Sheet1!$A$2:$A$9</c:f>
              <c:multiLvlStrCache>
                <c:ptCount val="8"/>
                <c:lvl>
                  <c:pt idx="0">
                    <c:v>Breach</c:v>
                  </c:pt>
                  <c:pt idx="1">
                    <c:v>Settlement</c:v>
                  </c:pt>
                  <c:pt idx="2">
                    <c:v>HIPAA</c:v>
                  </c:pt>
                  <c:pt idx="3">
                    <c:v>Ransomware</c:v>
                  </c:pt>
                  <c:pt idx="4">
                    <c:v>Hack</c:v>
                  </c:pt>
                  <c:pt idx="5">
                    <c:v>Cyberattack</c:v>
                  </c:pt>
                  <c:pt idx="6">
                    <c:v>Vendor Breach</c:v>
                  </c:pt>
                  <c:pt idx="7">
                    <c:v>Nation-State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784</c:v>
                </c:pt>
                <c:pt idx="1">
                  <c:v>102</c:v>
                </c:pt>
                <c:pt idx="2">
                  <c:v>70</c:v>
                </c:pt>
                <c:pt idx="3">
                  <c:v>66</c:v>
                </c:pt>
                <c:pt idx="4">
                  <c:v>48</c:v>
                </c:pt>
                <c:pt idx="5">
                  <c:v>32</c:v>
                </c:pt>
                <c:pt idx="6">
                  <c:v>21</c:v>
                </c:pt>
                <c:pt idx="7">
                  <c:v>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E293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E293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Events</c:v>
                </c:pt>
              </c:strCache>
            </c:strRef>
          </c:tx>
          <c:spPr>
            <a:solidFill>
              <a:srgbClr val="E24B4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Dec</c:v>
                  </c:pt>
                  <c:pt idx="1">
                    <c:v>Jan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12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73</c:v>
                </c:pt>
                <c:pt idx="5">
                  <c:v>247</c:v>
                </c:pt>
                <c:pt idx="6">
                  <c:v>289</c:v>
                </c:pt>
                <c:pt idx="7">
                  <c:v>252</c:v>
                </c:pt>
                <c:pt idx="8">
                  <c:v>242</c:v>
                </c:pt>
                <c:pt idx="9">
                  <c:v>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300" u="none">
                  <a:solidFill>
                    <a:srgbClr val="1E293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E293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1.xm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2.xm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213E">
              <a:alpha val="60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2560320" cy="274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46304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IT Cyber Tracker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400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IT Breaches, Ransomware, and Cyberattacks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40080" y="3383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 1 – November 2, 2026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40080" y="39319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CrustyLabs.ai  |  CrustyTL;DR  |  X @CrustyTLDR  Bsky @crustytldr.bsky.social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40080" y="4663440"/>
            <a:ext cx="1371600" cy="36576"/>
          </a:xfrm>
          <a:prstGeom prst="rect">
            <a:avLst/>
          </a:prstGeom>
          <a:solidFill>
            <a:srgbClr val="0F8B8D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By the numbers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305 days of healthcare cyber incidents tracked from our news pipeline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1188720" y="1645920"/>
            <a:ext cx="2011680" cy="2011680"/>
          </a:xfrm>
          <a:prstGeom prst="rect">
            <a:avLst/>
          </a:prstGeom>
          <a:solidFill>
            <a:srgbClr val="F0F4F8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8820" y="1874520"/>
            <a:ext cx="411480" cy="411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8720" y="237744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1199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1188720" y="301752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Articles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Tracked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566160" y="1645920"/>
            <a:ext cx="2011680" cy="2011680"/>
          </a:xfrm>
          <a:prstGeom prst="rect">
            <a:avLst/>
          </a:prstGeom>
          <a:solidFill>
            <a:srgbClr val="F0F4F8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260" y="1874520"/>
            <a:ext cx="411480" cy="4114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566160" y="237744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1124</a:t>
            </a:r>
            <a:endParaRPr lang="en-US" sz="3600" dirty="0"/>
          </a:p>
        </p:txBody>
      </p:sp>
      <p:sp>
        <p:nvSpPr>
          <p:cNvPr id="11" name="Text 7"/>
          <p:cNvSpPr/>
          <p:nvPr/>
        </p:nvSpPr>
        <p:spPr>
          <a:xfrm>
            <a:off x="3566160" y="301752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943600" y="1645920"/>
            <a:ext cx="2011680" cy="2011680"/>
          </a:xfrm>
          <a:prstGeom prst="rect">
            <a:avLst/>
          </a:prstGeom>
          <a:solidFill>
            <a:srgbClr val="F0F4F8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700" y="1874520"/>
            <a:ext cx="411480" cy="4114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943600" y="237744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50M+</a:t>
            </a:r>
            <a:endParaRPr lang="en-US" sz="3600" dirty="0"/>
          </a:p>
        </p:txBody>
      </p:sp>
      <p:sp>
        <p:nvSpPr>
          <p:cNvPr id="15" name="Text 10"/>
          <p:cNvSpPr/>
          <p:nvPr/>
        </p:nvSpPr>
        <p:spPr>
          <a:xfrm>
            <a:off x="5943600" y="301752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Exposed</a:t>
            </a:r>
            <a:endParaRPr lang="en-US" sz="12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4709160"/>
            <a:ext cx="1645920" cy="173736"/>
          </a:xfrm>
          <a:prstGeom prst="rect">
            <a:avLst/>
          </a:prstGeom>
        </p:spPr>
      </p:pic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4736592"/>
            <a:ext cx="1828800" cy="21031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40080" y="41148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breaches account for 70% of all events; ransomware 6%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Event categories</a:t>
            </a:r>
            <a:endParaRPr lang="en-US" sz="28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709160"/>
            <a:ext cx="1645920" cy="173736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4736592"/>
            <a:ext cx="1828800" cy="210312"/>
          </a:xfrm>
          <a:prstGeom prst="rect">
            <a:avLst/>
          </a:prstGeom>
        </p:spPr>
      </p:pic>
      <p:graphicFrame>
        <p:nvGraphicFramePr>
          <p:cNvPr id="5" name="Chart 0" descr=""/>
          <p:cNvGraphicFramePr/>
          <p:nvPr/>
        </p:nvGraphicFramePr>
        <p:xfrm>
          <a:off x="457200" y="1097280"/>
          <a:ext cx="82296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Monthly trend</a:t>
            </a:r>
            <a:endParaRPr lang="en-US" sz="28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709160"/>
            <a:ext cx="1645920" cy="173736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4736592"/>
            <a:ext cx="1828800" cy="210312"/>
          </a:xfrm>
          <a:prstGeom prst="rect">
            <a:avLst/>
          </a:prstGeom>
        </p:spPr>
      </p:pic>
      <p:graphicFrame>
        <p:nvGraphicFramePr>
          <p:cNvPr id="5" name="Chart 0" descr=""/>
          <p:cNvGraphicFramePr/>
          <p:nvPr/>
        </p:nvGraphicFramePr>
        <p:xfrm>
          <a:off x="457200" y="1097280"/>
          <a:ext cx="822960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709160"/>
            <a:ext cx="1645920" cy="1737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4736592"/>
            <a:ext cx="1828800" cy="2103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57200"/>
            <a:ext cx="457200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40080" y="10058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Emerging threat patterns</a:t>
            </a:r>
            <a:endParaRPr lang="en-US" sz="2800" dirty="0"/>
          </a:p>
        </p:txBody>
      </p:sp>
      <p:sp>
        <p:nvSpPr>
          <p:cNvPr id="6" name="Shape 1"/>
          <p:cNvSpPr/>
          <p:nvPr/>
        </p:nvSpPr>
        <p:spPr>
          <a:xfrm>
            <a:off x="640080" y="1828800"/>
            <a:ext cx="54864" cy="777240"/>
          </a:xfrm>
          <a:prstGeom prst="rect">
            <a:avLst/>
          </a:prstGeom>
          <a:solidFill>
            <a:srgbClr val="E24B4A"/>
          </a:solidFill>
          <a:ln/>
        </p:spPr>
      </p:sp>
      <p:sp>
        <p:nvSpPr>
          <p:cNvPr id="7" name="Text 2"/>
          <p:cNvSpPr/>
          <p:nvPr/>
        </p:nvSpPr>
        <p:spPr>
          <a:xfrm>
            <a:off x="914400" y="182880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24B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Nation-state escalation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914400" y="212140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Iran-linked Handala Team wiped Stryker data globally. North Korean Lazarus Group deploying Medusa ransomware against US healthcare.</a:t>
            </a:r>
            <a:endParaRPr lang="en-US" sz="1100" dirty="0"/>
          </a:p>
        </p:txBody>
      </p:sp>
      <p:sp>
        <p:nvSpPr>
          <p:cNvPr id="9" name="Shape 4"/>
          <p:cNvSpPr/>
          <p:nvPr/>
        </p:nvSpPr>
        <p:spPr>
          <a:xfrm>
            <a:off x="640080" y="2880360"/>
            <a:ext cx="54864" cy="777240"/>
          </a:xfrm>
          <a:prstGeom prst="rect">
            <a:avLst/>
          </a:prstGeom>
          <a:solidFill>
            <a:srgbClr val="0F8B8D"/>
          </a:solidFill>
          <a:ln/>
        </p:spPr>
      </p:sp>
      <p:sp>
        <p:nvSpPr>
          <p:cNvPr id="10" name="Text 5"/>
          <p:cNvSpPr/>
          <p:nvPr/>
        </p:nvSpPr>
        <p:spPr>
          <a:xfrm>
            <a:off x="914400" y="28803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8B8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Vendor supply chain cascade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914400" y="3172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MediCopy, Health Gorilla, TriZetto, Chipsoft — single vendor breaches cascading across dozens of health systems.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640080" y="3931920"/>
            <a:ext cx="54864" cy="777240"/>
          </a:xfrm>
          <a:prstGeom prst="rect">
            <a:avLst/>
          </a:prstGeom>
          <a:solidFill>
            <a:srgbClr val="EF9F27"/>
          </a:solidFill>
          <a:ln/>
        </p:spPr>
      </p:sp>
      <p:sp>
        <p:nvSpPr>
          <p:cNvPr id="13" name="Text 8"/>
          <p:cNvSpPr/>
          <p:nvPr/>
        </p:nvSpPr>
        <p:spPr>
          <a:xfrm>
            <a:off x="914400" y="39319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F9F2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Ransomware as revenue destruction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914400" y="422452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UMMC lost 20% revenue from 9-day shutdown. Brockton Hospital diverted ambulances. FBI IC3 confirms healthcare leads all sectors.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213E">
              <a:alpha val="6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9144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F8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772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Healthcare is the #1</a:t>
            </a:r>
            <a:endParaRPr lang="en-US" sz="3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ransomware target in 2026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32004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1124 events tracked. 50M+ patients exposed.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Nation-state actors now in the mix. The attack surface is expanding.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40080" y="4206240"/>
            <a:ext cx="1371600" cy="36576"/>
          </a:xfrm>
          <a:prstGeom prst="rect">
            <a:avLst/>
          </a:prstGeom>
          <a:solidFill>
            <a:srgbClr val="0F8B8D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4389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CrustyTL;DR  |  November 02, 2026</a:t>
            </a:r>
            <a:endParaRPr lang="en-US" sz="10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4709160"/>
            <a:ext cx="1645920" cy="173736"/>
          </a:xfrm>
          <a:prstGeom prst="rect">
            <a:avLst/>
          </a:prstGeom>
        </p:spPr>
      </p:pic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4736592"/>
            <a:ext cx="1828800" cy="2103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 IT Cyber Tracker</dc:title>
  <dc:subject>PptxGenJS Presentation</dc:subject>
  <dc:creator>CrustyTL;DR</dc:creator>
  <cp:lastModifiedBy>CrustyTL;DR</cp:lastModifiedBy>
  <cp:revision>1</cp:revision>
  <dcterms:created xsi:type="dcterms:W3CDTF">2026-11-02T12:00:01Z</dcterms:created>
  <dcterms:modified xsi:type="dcterms:W3CDTF">2026-11-02T12:00:01Z</dcterms:modified>
</cp:coreProperties>
</file>